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2" r:id="rId24"/>
    <p:sldId id="278" r:id="rId25"/>
    <p:sldId id="279" r:id="rId26"/>
  </p:sldIdLst>
  <p:sldSz cx="10807700" cy="7747000"/>
  <p:notesSz cx="10807700" cy="7747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Montserrat" panose="00000500000000000000" pitchFamily="50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72">
          <p15:clr>
            <a:srgbClr val="A4A3A4"/>
          </p15:clr>
        </p15:guide>
        <p15:guide id="2" pos="215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b+c/sPgdEgvVqms0tdrsmJstm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445" y="38"/>
      </p:cViewPr>
      <p:guideLst>
        <p:guide orient="horz" pos="2872"/>
        <p:guide pos="2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9c55b90c3_0_15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79c55b90c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9c55b90c3_0_16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79c55b90c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9c55b90c3_0_177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9c55b90c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9c55b90c3_0_19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79c55b90c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9c55b90c3_0_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79c55b9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9c55b90c3_0_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79c55b90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9c55b90c3_0_2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79c55b90c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9c55b9452_1_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79c55b945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9c55b9452_1_17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79c55b945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9c55b9452_1_87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79c55b945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9c55b9452_1_3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79c55b945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9c55b9452_1_4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79c55b9452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9c55b90c3_0_6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79c55b90c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9c55b90c3_0_7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79c55b90c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3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RAPORTADA">
  <p:cSld name="CONTRAPORTADA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22" descr="Un dibujo de una cara feliz&#10;&#10;Descripción generada automáticamente con confianza baj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7450" y="4711700"/>
            <a:ext cx="3352800" cy="8449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2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ORTADA">
  <p:cSld name="3_PORTADA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ORTADA">
  <p:cSld name="2_PORTA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19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ADA">
  <p:cSld name="1_PORTAD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ÍNDICE">
  <p:cSld name="ÍNDIC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 extrusionOk="0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noFill/>
          <a:ln w="127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15"/>
          <p:cNvSpPr txBox="1"/>
          <p:nvPr/>
        </p:nvSpPr>
        <p:spPr>
          <a:xfrm>
            <a:off x="3877921" y="1014586"/>
            <a:ext cx="34604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CIÓN">
  <p:cSld name="SECCIÓN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2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2">
  <p:cSld name="SLIDE 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3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1">
  <p:cSld name="1_SLIDE 1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Dibujo animado de un personaje animado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3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4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3">
  <p:cSld name="SLIDE 3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2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3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4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5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6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7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8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3">
  <p:cSld name="1_SLIDE 3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2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3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4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8092" y="4815225"/>
            <a:ext cx="3108045" cy="59443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1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 extrusionOk="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557634" cy="14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luis@lubay.es" TargetMode="Externa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0" y="1708742"/>
            <a:ext cx="3422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1"/>
          </p:nvPr>
        </p:nvSpPr>
        <p:spPr>
          <a:xfrm>
            <a:off x="753775" y="2502999"/>
            <a:ext cx="40386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 b="1"/>
              <a:t>La más popular. 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Efectiva para gráficos sencillos.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Es posible realizar gráficos animados, interactivos y en varias dimensiones pero no TOP.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Basada en MATLAB.</a:t>
            </a:r>
            <a:br>
              <a:rPr lang="es-ES" sz="1800" b="1"/>
            </a:br>
            <a:endParaRPr sz="1800" b="1"/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body" idx="2"/>
          </p:nvPr>
        </p:nvSpPr>
        <p:spPr>
          <a:xfrm>
            <a:off x="753784" y="1745645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Matplotlib</a:t>
            </a:r>
            <a:endParaRPr>
              <a:solidFill>
                <a:srgbClr val="22D3C6"/>
              </a:solidFill>
            </a:endParaRPr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/>
              <a:t>Paquetes para la visualización de datos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75" y="1625850"/>
            <a:ext cx="2579101" cy="19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575" y="4038116"/>
            <a:ext cx="2244912" cy="168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325" y="1679463"/>
            <a:ext cx="2436150" cy="18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0850" y="3912789"/>
            <a:ext cx="2579101" cy="1934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9c55b90c3_0_151"/>
          <p:cNvSpPr/>
          <p:nvPr/>
        </p:nvSpPr>
        <p:spPr>
          <a:xfrm>
            <a:off x="0" y="1708742"/>
            <a:ext cx="3422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79c55b90c3_0_151"/>
          <p:cNvSpPr txBox="1">
            <a:spLocks noGrp="1"/>
          </p:cNvSpPr>
          <p:nvPr>
            <p:ph type="body" idx="1"/>
          </p:nvPr>
        </p:nvSpPr>
        <p:spPr>
          <a:xfrm>
            <a:off x="753775" y="2502999"/>
            <a:ext cx="40386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Es un paquete escrito encima de Matlpotlib.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Añade facilidades a la hora de realizar ciertas visualizaciones y los gráficos son considerados más estéticos.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La sintaxis también es considerada más natural.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Puede resultar dependiente de Matplotlib en ciertas ocasiones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3" name="Google Shape;203;g179c55b90c3_0_151"/>
          <p:cNvSpPr txBox="1">
            <a:spLocks noGrp="1"/>
          </p:cNvSpPr>
          <p:nvPr>
            <p:ph type="body" idx="2"/>
          </p:nvPr>
        </p:nvSpPr>
        <p:spPr>
          <a:xfrm>
            <a:off x="753784" y="1745645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Seaborn</a:t>
            </a: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</p:txBody>
      </p:sp>
      <p:sp>
        <p:nvSpPr>
          <p:cNvPr id="204" name="Google Shape;204;g179c55b90c3_0_151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205" name="Google Shape;205;g179c55b90c3_0_151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Paquetes para la visualización de datos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79c55b90c3_0_151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79c55b90c3_0_151"/>
          <p:cNvPicPr preferRelativeResize="0"/>
          <p:nvPr/>
        </p:nvPicPr>
        <p:blipFill rotWithShape="1">
          <a:blip r:embed="rId3">
            <a:alphaModFix/>
          </a:blip>
          <a:srcRect t="11707"/>
          <a:stretch/>
        </p:blipFill>
        <p:spPr>
          <a:xfrm>
            <a:off x="4921850" y="2610700"/>
            <a:ext cx="5710526" cy="28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9c55b90c3_0_164"/>
          <p:cNvSpPr/>
          <p:nvPr/>
        </p:nvSpPr>
        <p:spPr>
          <a:xfrm>
            <a:off x="0" y="1708742"/>
            <a:ext cx="3422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79c55b90c3_0_164"/>
          <p:cNvSpPr txBox="1">
            <a:spLocks noGrp="1"/>
          </p:cNvSpPr>
          <p:nvPr>
            <p:ph type="body" idx="1"/>
          </p:nvPr>
        </p:nvSpPr>
        <p:spPr>
          <a:xfrm>
            <a:off x="753775" y="2503001"/>
            <a:ext cx="4038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Funcionamiento diferente a Matplotlib.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Paquete estético muy visual.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Bueno para gráficos interactivos.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Posibilidad de realizar dashboards (Plotly dash)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Más pesado y costoso computacionalmente que Matplotlib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14" name="Google Shape;214;g179c55b90c3_0_164"/>
          <p:cNvSpPr txBox="1">
            <a:spLocks noGrp="1"/>
          </p:cNvSpPr>
          <p:nvPr>
            <p:ph type="body" idx="2"/>
          </p:nvPr>
        </p:nvSpPr>
        <p:spPr>
          <a:xfrm>
            <a:off x="753784" y="1745645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Plotly</a:t>
            </a: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</p:txBody>
      </p:sp>
      <p:sp>
        <p:nvSpPr>
          <p:cNvPr id="215" name="Google Shape;215;g179c55b90c3_0_164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216" name="Google Shape;216;g179c55b90c3_0_164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Paquetes para la visualización de datos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79c55b90c3_0_164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79c55b90c3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75" y="2300651"/>
            <a:ext cx="5710524" cy="37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9c55b90c3_0_177"/>
          <p:cNvSpPr/>
          <p:nvPr/>
        </p:nvSpPr>
        <p:spPr>
          <a:xfrm>
            <a:off x="0" y="1708742"/>
            <a:ext cx="3422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79c55b90c3_0_177"/>
          <p:cNvSpPr txBox="1">
            <a:spLocks noGrp="1"/>
          </p:cNvSpPr>
          <p:nvPr>
            <p:ph type="body" idx="1"/>
          </p:nvPr>
        </p:nvSpPr>
        <p:spPr>
          <a:xfrm>
            <a:off x="531950" y="2844276"/>
            <a:ext cx="40386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Ideado para la visualización de datos geoespaciales.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Diferentes tipos de mapas.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Gráficos interactivos.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b="1">
                <a:solidFill>
                  <a:schemeClr val="dk1"/>
                </a:solidFill>
              </a:rPr>
              <a:t>Basado el Leaflet.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5" name="Google Shape;225;g179c55b90c3_0_177"/>
          <p:cNvSpPr txBox="1">
            <a:spLocks noGrp="1"/>
          </p:cNvSpPr>
          <p:nvPr>
            <p:ph type="body" idx="2"/>
          </p:nvPr>
        </p:nvSpPr>
        <p:spPr>
          <a:xfrm>
            <a:off x="753784" y="1745645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Folium</a:t>
            </a: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</p:txBody>
      </p:sp>
      <p:sp>
        <p:nvSpPr>
          <p:cNvPr id="226" name="Google Shape;226;g179c55b90c3_0_177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227" name="Google Shape;227;g179c55b90c3_0_17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Paquetes para la visualización de datos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79c55b90c3_0_177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179c55b90c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75" y="2656576"/>
            <a:ext cx="5710525" cy="302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9c55b90c3_0_190"/>
          <p:cNvSpPr txBox="1">
            <a:spLocks noGrp="1"/>
          </p:cNvSpPr>
          <p:nvPr>
            <p:ph type="body" idx="2"/>
          </p:nvPr>
        </p:nvSpPr>
        <p:spPr>
          <a:xfrm>
            <a:off x="755650" y="1506300"/>
            <a:ext cx="9471300" cy="5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1800"/>
              <a:t>Herramientas de visualización externas como Power BI, Tableau, etc.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Muchas otras librerías de python como Altair, Geoplotlib, Bokeh, Pygal y un larguísimo etc.</a:t>
            </a:r>
            <a:endParaRPr sz="1800"/>
          </a:p>
        </p:txBody>
      </p:sp>
      <p:sp>
        <p:nvSpPr>
          <p:cNvPr id="235" name="Google Shape;235;g179c55b90c3_0_190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Un universo infinito.</a:t>
            </a:r>
            <a:endParaRPr/>
          </a:p>
        </p:txBody>
      </p:sp>
      <p:sp>
        <p:nvSpPr>
          <p:cNvPr id="236" name="Google Shape;236;g179c55b90c3_0_19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79c55b90c3_0_19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179c55b90c3_0_19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39" name="Google Shape;239;g179c55b90c3_0_190"/>
          <p:cNvPicPr preferRelativeResize="0"/>
          <p:nvPr/>
        </p:nvPicPr>
        <p:blipFill rotWithShape="1">
          <a:blip r:embed="rId3">
            <a:alphaModFix/>
          </a:blip>
          <a:srcRect l="25756" r="23966"/>
          <a:stretch/>
        </p:blipFill>
        <p:spPr>
          <a:xfrm>
            <a:off x="653225" y="2811647"/>
            <a:ext cx="1898127" cy="21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79c55b90c3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475" y="2854988"/>
            <a:ext cx="3621361" cy="20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79c55b90c3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650" y="3030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79c55b90c3_0_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625" y="5529750"/>
            <a:ext cx="2938499" cy="16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79c55b90c3_0_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2061" y="5529750"/>
            <a:ext cx="4651988" cy="13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9c55b90c3_0_0"/>
          <p:cNvSpPr txBox="1">
            <a:spLocks noGrp="1"/>
          </p:cNvSpPr>
          <p:nvPr>
            <p:ph type="body" idx="1"/>
          </p:nvPr>
        </p:nvSpPr>
        <p:spPr>
          <a:xfrm>
            <a:off x="755650" y="669278"/>
            <a:ext cx="735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249" name="Google Shape;249;g179c55b90c3_0_0"/>
          <p:cNvSpPr txBox="1">
            <a:spLocks noGrp="1"/>
          </p:cNvSpPr>
          <p:nvPr>
            <p:ph type="body" idx="2"/>
          </p:nvPr>
        </p:nvSpPr>
        <p:spPr>
          <a:xfrm>
            <a:off x="922923" y="2871050"/>
            <a:ext cx="79308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Tipos de gráficos.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9c55b90c3_0_5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79c55b90c3_0_5"/>
          <p:cNvSpPr txBox="1">
            <a:spLocks noGrp="1"/>
          </p:cNvSpPr>
          <p:nvPr>
            <p:ph type="body" idx="2"/>
          </p:nvPr>
        </p:nvSpPr>
        <p:spPr>
          <a:xfrm>
            <a:off x="729425" y="2889175"/>
            <a:ext cx="4282800" cy="3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 sz="1800"/>
              <a:t>Gran variedad de gráficos. </a:t>
            </a: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 sz="1800"/>
              <a:t>Importante elegir el gráfico adecuado.</a:t>
            </a: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 sz="1800"/>
              <a:t>Atención a los datos y al objetivo. </a:t>
            </a: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endParaRPr sz="180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 sz="1800"/>
              <a:t>Presentamos los más sencillos:</a:t>
            </a:r>
            <a:endParaRPr sz="1800"/>
          </a:p>
        </p:txBody>
      </p:sp>
      <p:sp>
        <p:nvSpPr>
          <p:cNvPr id="256" name="Google Shape;256;g179c55b90c3_0_5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79c55b90c3_0_5"/>
          <p:cNvSpPr txBox="1">
            <a:spLocks noGrp="1"/>
          </p:cNvSpPr>
          <p:nvPr>
            <p:ph type="body" idx="3"/>
          </p:nvPr>
        </p:nvSpPr>
        <p:spPr>
          <a:xfrm>
            <a:off x="729422" y="1885192"/>
            <a:ext cx="8763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/>
              <a:t>Elegir el gráfico adecuado</a:t>
            </a:r>
            <a:endParaRPr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258" name="Google Shape;258;g179c55b90c3_0_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79c55b90c3_0_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179c55b90c3_0_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61" name="Google Shape;261;g179c55b90c3_0_5"/>
          <p:cNvPicPr preferRelativeResize="0"/>
          <p:nvPr/>
        </p:nvPicPr>
        <p:blipFill rotWithShape="1">
          <a:blip r:embed="rId3">
            <a:alphaModFix/>
          </a:blip>
          <a:srcRect t="11707"/>
          <a:stretch/>
        </p:blipFill>
        <p:spPr>
          <a:xfrm>
            <a:off x="4921850" y="2610700"/>
            <a:ext cx="5710526" cy="28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9c55b90c3_0_23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79c55b90c3_0_23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79c55b90c3_0_2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79c55b90c3_0_23"/>
          <p:cNvSpPr txBox="1">
            <a:spLocks noGrp="1"/>
          </p:cNvSpPr>
          <p:nvPr>
            <p:ph type="body" idx="1"/>
          </p:nvPr>
        </p:nvSpPr>
        <p:spPr>
          <a:xfrm>
            <a:off x="784717" y="2474900"/>
            <a:ext cx="9750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b="1">
                <a:solidFill>
                  <a:schemeClr val="dk1"/>
                </a:solidFill>
              </a:rPr>
              <a:t>Cualitativos: </a:t>
            </a:r>
            <a:r>
              <a:rPr lang="es-ES" sz="1500">
                <a:solidFill>
                  <a:schemeClr val="dk1"/>
                </a:solidFill>
              </a:rPr>
              <a:t>se refieren a cualidades o modalidades que no pueden expresarse numéricamente.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Pueden ser: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• </a:t>
            </a:r>
            <a:r>
              <a:rPr lang="es-ES" sz="1500" b="1">
                <a:solidFill>
                  <a:schemeClr val="dk1"/>
                </a:solidFill>
              </a:rPr>
              <a:t>ordinales: </a:t>
            </a:r>
            <a:r>
              <a:rPr lang="es-ES" sz="1500">
                <a:solidFill>
                  <a:schemeClr val="dk1"/>
                </a:solidFill>
              </a:rPr>
              <a:t>si siguen un orden o secuencia (ej. el abecedario, los meses del año).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• </a:t>
            </a:r>
            <a:r>
              <a:rPr lang="es-ES" sz="1500" b="1">
                <a:solidFill>
                  <a:schemeClr val="dk1"/>
                </a:solidFill>
              </a:rPr>
              <a:t>categóricos: </a:t>
            </a:r>
            <a:r>
              <a:rPr lang="es-ES" sz="1500">
                <a:solidFill>
                  <a:schemeClr val="dk1"/>
                </a:solidFill>
              </a:rPr>
              <a:t>si no siguen ningún orden (ej. el estado civil de las personas: solteros, casados, viudos, divorciados y separados).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b="1">
                <a:solidFill>
                  <a:schemeClr val="dk1"/>
                </a:solidFill>
              </a:rPr>
              <a:t>Cuantitativos: </a:t>
            </a:r>
            <a:r>
              <a:rPr lang="es-ES" sz="1500">
                <a:solidFill>
                  <a:schemeClr val="dk1"/>
                </a:solidFill>
              </a:rPr>
              <a:t>se refieren a cantidades o valores numéricos. Pueden ser: • </a:t>
            </a:r>
            <a:r>
              <a:rPr lang="es-ES" sz="1500" b="1">
                <a:solidFill>
                  <a:schemeClr val="dk1"/>
                </a:solidFill>
              </a:rPr>
              <a:t>discretos: </a:t>
            </a:r>
            <a:r>
              <a:rPr lang="es-ES" sz="1500">
                <a:solidFill>
                  <a:schemeClr val="dk1"/>
                </a:solidFill>
              </a:rPr>
              <a:t>si toman valores enteros (0, 1, 2, 3...). Ej. el número de hijos, el número de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alumnos de una clase...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• </a:t>
            </a:r>
            <a:r>
              <a:rPr lang="es-ES" sz="1500" b="1">
                <a:solidFill>
                  <a:schemeClr val="dk1"/>
                </a:solidFill>
              </a:rPr>
              <a:t>continuos: </a:t>
            </a:r>
            <a:r>
              <a:rPr lang="es-ES" sz="1500">
                <a:solidFill>
                  <a:schemeClr val="dk1"/>
                </a:solidFill>
              </a:rPr>
              <a:t>si pueden tomar cualquier valor dentro de un intervalo (ej. la estatura o el peso de las personas).</a:t>
            </a:r>
            <a:endParaRPr sz="1500">
              <a:solidFill>
                <a:schemeClr val="dk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70" name="Google Shape;270;g179c55b90c3_0_23"/>
          <p:cNvSpPr txBox="1">
            <a:spLocks noGrp="1"/>
          </p:cNvSpPr>
          <p:nvPr>
            <p:ph type="body" idx="2"/>
          </p:nvPr>
        </p:nvSpPr>
        <p:spPr>
          <a:xfrm>
            <a:off x="784690" y="1920009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Tipos de datos.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271" name="Google Shape;271;g179c55b90c3_0_23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79c55b90c3_0_23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79c55b90c3_0_23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79c55b90c3_0_23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79c55b90c3_0_23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79c55b90c3_0_23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9c55b9452_1_1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79c55b9452_1_1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79c55b9452_1_1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79c55b9452_1_1"/>
          <p:cNvSpPr txBox="1">
            <a:spLocks noGrp="1"/>
          </p:cNvSpPr>
          <p:nvPr>
            <p:ph type="body" idx="1"/>
          </p:nvPr>
        </p:nvSpPr>
        <p:spPr>
          <a:xfrm>
            <a:off x="784725" y="2474900"/>
            <a:ext cx="42813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Un gráfico de barras es una representación gráfica en un eje cartesiano de las </a:t>
            </a:r>
            <a:r>
              <a:rPr lang="es-ES" sz="1800" b="1">
                <a:solidFill>
                  <a:schemeClr val="dk1"/>
                </a:solidFill>
              </a:rPr>
              <a:t>frecuencias de una variable cualitativa o discreta.</a:t>
            </a:r>
            <a:endParaRPr sz="1800" b="1">
              <a:solidFill>
                <a:schemeClr val="dk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285" name="Google Shape;285;g179c55b9452_1_1"/>
          <p:cNvSpPr txBox="1">
            <a:spLocks noGrp="1"/>
          </p:cNvSpPr>
          <p:nvPr>
            <p:ph type="body" idx="2"/>
          </p:nvPr>
        </p:nvSpPr>
        <p:spPr>
          <a:xfrm>
            <a:off x="784690" y="1756722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 err="1">
                <a:solidFill>
                  <a:schemeClr val="lt1"/>
                </a:solidFill>
              </a:rPr>
              <a:t>Gráfico</a:t>
            </a:r>
            <a:r>
              <a:rPr lang="es-ES" sz="1900" dirty="0">
                <a:solidFill>
                  <a:schemeClr val="lt1"/>
                </a:solidFill>
              </a:rPr>
              <a:t> de barras</a:t>
            </a:r>
            <a:endParaRPr sz="1900" dirty="0">
              <a:solidFill>
                <a:schemeClr val="lt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 dirty="0">
              <a:solidFill>
                <a:srgbClr val="22D3C6"/>
              </a:solidFill>
            </a:endParaRPr>
          </a:p>
        </p:txBody>
      </p:sp>
      <p:sp>
        <p:nvSpPr>
          <p:cNvPr id="286" name="Google Shape;286;g179c55b9452_1_1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79c55b9452_1_1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79c55b9452_1_1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79c55b9452_1_1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79c55b9452_1_1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79c55b9452_1_1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pic>
        <p:nvPicPr>
          <p:cNvPr id="292" name="Google Shape;292;g179c55b945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3926303"/>
            <a:ext cx="3700200" cy="24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79c55b9452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729" y="1506300"/>
            <a:ext cx="3760925" cy="492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9c55b9452_1_17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79c55b9452_1_17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79c55b9452_1_17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79c55b9452_1_17"/>
          <p:cNvSpPr txBox="1">
            <a:spLocks noGrp="1"/>
          </p:cNvSpPr>
          <p:nvPr>
            <p:ph type="body" idx="1"/>
          </p:nvPr>
        </p:nvSpPr>
        <p:spPr>
          <a:xfrm>
            <a:off x="784725" y="2474900"/>
            <a:ext cx="42813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 sz="1800">
                <a:solidFill>
                  <a:srgbClr val="333333"/>
                </a:solidFill>
              </a:rPr>
              <a:t>Semejante al gráfico de barras.</a:t>
            </a:r>
            <a:endParaRPr sz="18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 sz="1800">
                <a:solidFill>
                  <a:srgbClr val="333333"/>
                </a:solidFill>
              </a:rPr>
              <a:t>Se utilizan barras para indicar la frecuencia de una variable que </a:t>
            </a:r>
            <a:r>
              <a:rPr lang="es-ES" sz="1800" b="1">
                <a:solidFill>
                  <a:srgbClr val="333333"/>
                </a:solidFill>
              </a:rPr>
              <a:t>puede ser continua.</a:t>
            </a:r>
            <a:endParaRPr sz="1800" b="1">
              <a:solidFill>
                <a:srgbClr val="333333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302" name="Google Shape;302;g179c55b9452_1_17"/>
          <p:cNvSpPr txBox="1">
            <a:spLocks noGrp="1"/>
          </p:cNvSpPr>
          <p:nvPr>
            <p:ph type="body" idx="2"/>
          </p:nvPr>
        </p:nvSpPr>
        <p:spPr>
          <a:xfrm>
            <a:off x="784690" y="1756722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chemeClr val="lt1"/>
                </a:solidFill>
              </a:rPr>
              <a:t>Histograma</a:t>
            </a:r>
            <a:endParaRPr sz="19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chemeClr val="lt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 dirty="0">
              <a:solidFill>
                <a:srgbClr val="22D3C6"/>
              </a:solidFill>
            </a:endParaRPr>
          </a:p>
        </p:txBody>
      </p:sp>
      <p:sp>
        <p:nvSpPr>
          <p:cNvPr id="303" name="Google Shape;303;g179c55b9452_1_1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79c55b9452_1_17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79c55b9452_1_17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79c55b9452_1_17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79c55b9452_1_17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79c55b9452_1_17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pic>
        <p:nvPicPr>
          <p:cNvPr id="309" name="Google Shape;309;g179c55b9452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100" y="1885200"/>
            <a:ext cx="4281300" cy="330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79c55b9452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675" y="4160208"/>
            <a:ext cx="37623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52415" y="2425700"/>
            <a:ext cx="5308636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s-ES"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rPr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9c55b9452_1_87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79c55b9452_1_87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79c55b9452_1_87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79c55b9452_1_87"/>
          <p:cNvSpPr txBox="1">
            <a:spLocks noGrp="1"/>
          </p:cNvSpPr>
          <p:nvPr>
            <p:ph type="body" idx="1"/>
          </p:nvPr>
        </p:nvSpPr>
        <p:spPr>
          <a:xfrm>
            <a:off x="5432925" y="1865300"/>
            <a:ext cx="42813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 sz="1350">
                <a:solidFill>
                  <a:srgbClr val="524D66"/>
                </a:solidFill>
              </a:rPr>
              <a:t>En este tipo de gráfico se emplean líneas para </a:t>
            </a:r>
            <a:r>
              <a:rPr lang="es-ES" sz="1350" b="1">
                <a:solidFill>
                  <a:srgbClr val="524D66"/>
                </a:solidFill>
              </a:rPr>
              <a:t>delimitar el valor de una variable dependiente respecto a otra independiente. </a:t>
            </a:r>
            <a:r>
              <a:rPr lang="es-ES" sz="1350">
                <a:solidFill>
                  <a:srgbClr val="524D66"/>
                </a:solidFill>
              </a:rPr>
              <a:t>Gráficos de funciones.</a:t>
            </a:r>
            <a:endParaRPr sz="1350">
              <a:solidFill>
                <a:srgbClr val="524D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Arial"/>
              <a:buNone/>
            </a:pPr>
            <a:r>
              <a:rPr lang="es-ES" sz="1350">
                <a:solidFill>
                  <a:srgbClr val="524D66"/>
                </a:solidFill>
              </a:rPr>
              <a:t>Muy utilizado en series temporales.</a:t>
            </a:r>
            <a:endParaRPr sz="1350">
              <a:solidFill>
                <a:srgbClr val="524D66"/>
              </a:solidFill>
            </a:endParaRPr>
          </a:p>
        </p:txBody>
      </p:sp>
      <p:sp>
        <p:nvSpPr>
          <p:cNvPr id="319" name="Google Shape;319;g179c55b9452_1_87"/>
          <p:cNvSpPr txBox="1">
            <a:spLocks noGrp="1"/>
          </p:cNvSpPr>
          <p:nvPr>
            <p:ph type="body" idx="2"/>
          </p:nvPr>
        </p:nvSpPr>
        <p:spPr>
          <a:xfrm>
            <a:off x="784715" y="1754580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chemeClr val="lt1"/>
                </a:solidFill>
              </a:rPr>
              <a:t>Gráfico de líneas</a:t>
            </a:r>
            <a:endParaRPr sz="1900" dirty="0">
              <a:solidFill>
                <a:schemeClr val="lt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 dirty="0">
              <a:solidFill>
                <a:srgbClr val="22D3C6"/>
              </a:solidFill>
            </a:endParaRPr>
          </a:p>
        </p:txBody>
      </p:sp>
      <p:sp>
        <p:nvSpPr>
          <p:cNvPr id="320" name="Google Shape;320;g179c55b9452_1_8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79c55b9452_1_87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79c55b9452_1_87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79c55b9452_1_87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79c55b9452_1_87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79c55b9452_1_87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pic>
        <p:nvPicPr>
          <p:cNvPr id="326" name="Google Shape;326;g179c55b9452_1_87"/>
          <p:cNvPicPr preferRelativeResize="0"/>
          <p:nvPr/>
        </p:nvPicPr>
        <p:blipFill rotWithShape="1">
          <a:blip r:embed="rId3">
            <a:alphaModFix/>
          </a:blip>
          <a:srcRect t="11684"/>
          <a:stretch/>
        </p:blipFill>
        <p:spPr>
          <a:xfrm>
            <a:off x="1301775" y="3511475"/>
            <a:ext cx="7903975" cy="368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9c55b9452_1_31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79c55b9452_1_31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79c55b9452_1_31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79c55b9452_1_31"/>
          <p:cNvSpPr txBox="1">
            <a:spLocks noGrp="1"/>
          </p:cNvSpPr>
          <p:nvPr>
            <p:ph type="body" idx="1"/>
          </p:nvPr>
        </p:nvSpPr>
        <p:spPr>
          <a:xfrm>
            <a:off x="784725" y="2474900"/>
            <a:ext cx="42813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 sz="1350">
                <a:solidFill>
                  <a:srgbClr val="524D66"/>
                </a:solidFill>
              </a:rPr>
              <a:t>División de un círculo  en partes según una variable categórica.</a:t>
            </a:r>
            <a:endParaRPr sz="1350">
              <a:solidFill>
                <a:srgbClr val="524D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Arial"/>
              <a:buNone/>
            </a:pPr>
            <a:r>
              <a:rPr lang="es-ES" sz="1350">
                <a:solidFill>
                  <a:srgbClr val="524D66"/>
                </a:solidFill>
              </a:rPr>
              <a:t>Cada parte tiene </a:t>
            </a:r>
            <a:r>
              <a:rPr lang="es-ES" sz="1350" b="1">
                <a:solidFill>
                  <a:srgbClr val="524D66"/>
                </a:solidFill>
              </a:rPr>
              <a:t>un tamaño proporcional a su frecuencia dentro del total de los datos</a:t>
            </a:r>
            <a:r>
              <a:rPr lang="es-ES" sz="1350">
                <a:solidFill>
                  <a:srgbClr val="524D66"/>
                </a:solidFill>
              </a:rPr>
              <a:t>. </a:t>
            </a:r>
            <a:endParaRPr sz="1350">
              <a:solidFill>
                <a:srgbClr val="524D66"/>
              </a:solidFill>
            </a:endParaRPr>
          </a:p>
        </p:txBody>
      </p:sp>
      <p:sp>
        <p:nvSpPr>
          <p:cNvPr id="335" name="Google Shape;335;g179c55b9452_1_31"/>
          <p:cNvSpPr txBox="1">
            <a:spLocks noGrp="1"/>
          </p:cNvSpPr>
          <p:nvPr>
            <p:ph type="body" idx="2"/>
          </p:nvPr>
        </p:nvSpPr>
        <p:spPr>
          <a:xfrm>
            <a:off x="784700" y="1767601"/>
            <a:ext cx="403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 err="1">
                <a:solidFill>
                  <a:schemeClr val="lt1"/>
                </a:solidFill>
              </a:rPr>
              <a:t>Gráfico</a:t>
            </a:r>
            <a:r>
              <a:rPr lang="es-ES" sz="1900" dirty="0">
                <a:solidFill>
                  <a:schemeClr val="lt1"/>
                </a:solidFill>
              </a:rPr>
              <a:t> circular</a:t>
            </a:r>
            <a:endParaRPr sz="1900" dirty="0">
              <a:solidFill>
                <a:schemeClr val="lt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 dirty="0">
              <a:solidFill>
                <a:srgbClr val="22D3C6"/>
              </a:solidFill>
            </a:endParaRPr>
          </a:p>
        </p:txBody>
      </p:sp>
      <p:sp>
        <p:nvSpPr>
          <p:cNvPr id="336" name="Google Shape;336;g179c55b9452_1_31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79c55b9452_1_31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79c55b9452_1_31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79c55b9452_1_31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79c55b9452_1_31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79c55b9452_1_31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pic>
        <p:nvPicPr>
          <p:cNvPr id="342" name="Google Shape;342;g179c55b9452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325" y="1086266"/>
            <a:ext cx="3678922" cy="313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79c55b9452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175" y="4217329"/>
            <a:ext cx="4928711" cy="275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9c55b9452_1_45"/>
          <p:cNvSpPr/>
          <p:nvPr/>
        </p:nvSpPr>
        <p:spPr>
          <a:xfrm>
            <a:off x="0" y="1885200"/>
            <a:ext cx="44064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79c55b9452_1_45"/>
          <p:cNvSpPr/>
          <p:nvPr/>
        </p:nvSpPr>
        <p:spPr>
          <a:xfrm>
            <a:off x="3422650" y="3937338"/>
            <a:ext cx="1415700" cy="7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79c55b9452_1_4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79c55b9452_1_45"/>
          <p:cNvSpPr txBox="1">
            <a:spLocks noGrp="1"/>
          </p:cNvSpPr>
          <p:nvPr>
            <p:ph type="body" idx="1"/>
          </p:nvPr>
        </p:nvSpPr>
        <p:spPr>
          <a:xfrm>
            <a:off x="784725" y="2474900"/>
            <a:ext cx="4281300" cy="3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s-ES" sz="1350" b="1">
                <a:solidFill>
                  <a:srgbClr val="524D66"/>
                </a:solidFill>
              </a:rPr>
              <a:t>Los ejes x e y muestran cada uno los valores de una variable dependiente y otra independiente</a:t>
            </a:r>
            <a:r>
              <a:rPr lang="es-ES" sz="1350">
                <a:solidFill>
                  <a:srgbClr val="524D66"/>
                </a:solidFill>
              </a:rPr>
              <a:t> o dos variables de la que se esté observando si presentan algún tipo de relación.</a:t>
            </a:r>
            <a:endParaRPr sz="1350">
              <a:solidFill>
                <a:srgbClr val="524D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Arial"/>
              <a:buNone/>
            </a:pPr>
            <a:r>
              <a:rPr lang="es-ES" sz="1350">
                <a:solidFill>
                  <a:srgbClr val="524D66"/>
                </a:solidFill>
              </a:rPr>
              <a:t>Puede no ser una función.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352" name="Google Shape;352;g179c55b9452_1_45"/>
          <p:cNvSpPr txBox="1">
            <a:spLocks noGrp="1"/>
          </p:cNvSpPr>
          <p:nvPr>
            <p:ph type="body" idx="2"/>
          </p:nvPr>
        </p:nvSpPr>
        <p:spPr>
          <a:xfrm>
            <a:off x="784690" y="1756723"/>
            <a:ext cx="4038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 err="1">
                <a:solidFill>
                  <a:schemeClr val="lt1"/>
                </a:solidFill>
              </a:rPr>
              <a:t>Gráfico</a:t>
            </a:r>
            <a:r>
              <a:rPr lang="es-ES" sz="1900" dirty="0">
                <a:solidFill>
                  <a:schemeClr val="lt1"/>
                </a:solidFill>
              </a:rPr>
              <a:t> de puntos</a:t>
            </a:r>
            <a:endParaRPr sz="1900" dirty="0">
              <a:solidFill>
                <a:schemeClr val="lt1"/>
              </a:solidFill>
            </a:endParaRPr>
          </a:p>
          <a:p>
            <a:pPr marL="11112" lvl="0" indent="158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 dirty="0">
              <a:solidFill>
                <a:srgbClr val="22D3C6"/>
              </a:solidFill>
            </a:endParaRPr>
          </a:p>
        </p:txBody>
      </p:sp>
      <p:sp>
        <p:nvSpPr>
          <p:cNvPr id="353" name="Google Shape;353;g179c55b9452_1_45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ES"/>
              <a:t>Tipos de gráficos.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79c55b9452_1_45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79c55b9452_1_45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79c55b9452_1_45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79c55b9452_1_45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79c55b9452_1_45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pic>
        <p:nvPicPr>
          <p:cNvPr id="359" name="Google Shape;359;g179c55b9452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900" y="1506301"/>
            <a:ext cx="489585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79c55b9452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038" y="4278113"/>
            <a:ext cx="3541425" cy="273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358;p15">
            <a:extLst>
              <a:ext uri="{FF2B5EF4-FFF2-40B4-BE49-F238E27FC236}">
                <a16:creationId xmlns:a16="http://schemas.microsoft.com/office/drawing/2014/main" id="{D02B2194-864E-B5BB-7865-40514472B2C2}"/>
              </a:ext>
            </a:extLst>
          </p:cNvPr>
          <p:cNvGrpSpPr/>
          <p:nvPr/>
        </p:nvGrpSpPr>
        <p:grpSpPr>
          <a:xfrm>
            <a:off x="5243149" y="1428798"/>
            <a:ext cx="5564551" cy="5134421"/>
            <a:chOff x="1230400" y="410075"/>
            <a:chExt cx="5124625" cy="4728500"/>
          </a:xfrm>
        </p:grpSpPr>
        <p:sp>
          <p:nvSpPr>
            <p:cNvPr id="8" name="Google Shape;359;p15">
              <a:extLst>
                <a:ext uri="{FF2B5EF4-FFF2-40B4-BE49-F238E27FC236}">
                  <a16:creationId xmlns:a16="http://schemas.microsoft.com/office/drawing/2014/main" id="{C95ADFB1-3CF3-2C1F-FB7F-3ED29EEE18DE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0;p15">
              <a:extLst>
                <a:ext uri="{FF2B5EF4-FFF2-40B4-BE49-F238E27FC236}">
                  <a16:creationId xmlns:a16="http://schemas.microsoft.com/office/drawing/2014/main" id="{5AC80A2B-7DDA-2402-BAB3-D2DD7EEEA20B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1;p15">
              <a:extLst>
                <a:ext uri="{FF2B5EF4-FFF2-40B4-BE49-F238E27FC236}">
                  <a16:creationId xmlns:a16="http://schemas.microsoft.com/office/drawing/2014/main" id="{478CD7EB-FD0A-96CB-492A-7CD068853A00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2;p15">
              <a:extLst>
                <a:ext uri="{FF2B5EF4-FFF2-40B4-BE49-F238E27FC236}">
                  <a16:creationId xmlns:a16="http://schemas.microsoft.com/office/drawing/2014/main" id="{0FD1F7B1-6F6D-4C8F-7768-AEA81798DA1E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3;p15">
              <a:extLst>
                <a:ext uri="{FF2B5EF4-FFF2-40B4-BE49-F238E27FC236}">
                  <a16:creationId xmlns:a16="http://schemas.microsoft.com/office/drawing/2014/main" id="{0DDC9E28-3399-CB61-AE14-241FB18345BF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4;p15">
              <a:extLst>
                <a:ext uri="{FF2B5EF4-FFF2-40B4-BE49-F238E27FC236}">
                  <a16:creationId xmlns:a16="http://schemas.microsoft.com/office/drawing/2014/main" id="{06691FFF-B60A-8891-C211-F38CCE6D50B0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5;p15">
              <a:extLst>
                <a:ext uri="{FF2B5EF4-FFF2-40B4-BE49-F238E27FC236}">
                  <a16:creationId xmlns:a16="http://schemas.microsoft.com/office/drawing/2014/main" id="{C5C82DAB-7D09-CCE9-EF22-A792BE741AB9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;p15">
              <a:extLst>
                <a:ext uri="{FF2B5EF4-FFF2-40B4-BE49-F238E27FC236}">
                  <a16:creationId xmlns:a16="http://schemas.microsoft.com/office/drawing/2014/main" id="{9BBBB23B-89D1-4026-354A-762E124FDDAD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7;p15">
              <a:extLst>
                <a:ext uri="{FF2B5EF4-FFF2-40B4-BE49-F238E27FC236}">
                  <a16:creationId xmlns:a16="http://schemas.microsoft.com/office/drawing/2014/main" id="{48995BDA-1ECC-2C50-7387-7CDBADBE1C67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8;p15">
              <a:extLst>
                <a:ext uri="{FF2B5EF4-FFF2-40B4-BE49-F238E27FC236}">
                  <a16:creationId xmlns:a16="http://schemas.microsoft.com/office/drawing/2014/main" id="{A653E196-461C-1081-0C59-073798FBF440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9;p15">
              <a:extLst>
                <a:ext uri="{FF2B5EF4-FFF2-40B4-BE49-F238E27FC236}">
                  <a16:creationId xmlns:a16="http://schemas.microsoft.com/office/drawing/2014/main" id="{113051E2-8FAD-79FF-AD56-AFAC445FFDA1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70;p15">
              <a:extLst>
                <a:ext uri="{FF2B5EF4-FFF2-40B4-BE49-F238E27FC236}">
                  <a16:creationId xmlns:a16="http://schemas.microsoft.com/office/drawing/2014/main" id="{DDB6BDA0-2753-0BD4-6F0F-6524533AA8C6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71;p15">
              <a:extLst>
                <a:ext uri="{FF2B5EF4-FFF2-40B4-BE49-F238E27FC236}">
                  <a16:creationId xmlns:a16="http://schemas.microsoft.com/office/drawing/2014/main" id="{6212BB8C-475A-63E7-F249-2A969734BEB2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72;p15">
              <a:extLst>
                <a:ext uri="{FF2B5EF4-FFF2-40B4-BE49-F238E27FC236}">
                  <a16:creationId xmlns:a16="http://schemas.microsoft.com/office/drawing/2014/main" id="{F2101413-BD5C-5513-888F-656DB8112B57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73;p15">
              <a:extLst>
                <a:ext uri="{FF2B5EF4-FFF2-40B4-BE49-F238E27FC236}">
                  <a16:creationId xmlns:a16="http://schemas.microsoft.com/office/drawing/2014/main" id="{85CA7563-8262-A098-E1FC-A884B1964700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4;p15">
              <a:extLst>
                <a:ext uri="{FF2B5EF4-FFF2-40B4-BE49-F238E27FC236}">
                  <a16:creationId xmlns:a16="http://schemas.microsoft.com/office/drawing/2014/main" id="{F82BD8DD-1D88-11DD-DC53-77704896A0F0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5;p15">
              <a:extLst>
                <a:ext uri="{FF2B5EF4-FFF2-40B4-BE49-F238E27FC236}">
                  <a16:creationId xmlns:a16="http://schemas.microsoft.com/office/drawing/2014/main" id="{E899DAB9-06F6-AB20-F101-1CF80AF3DD1E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6;p15">
              <a:extLst>
                <a:ext uri="{FF2B5EF4-FFF2-40B4-BE49-F238E27FC236}">
                  <a16:creationId xmlns:a16="http://schemas.microsoft.com/office/drawing/2014/main" id="{957AD189-54CB-FBE5-53AA-3D1D358B3441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7;p15">
              <a:extLst>
                <a:ext uri="{FF2B5EF4-FFF2-40B4-BE49-F238E27FC236}">
                  <a16:creationId xmlns:a16="http://schemas.microsoft.com/office/drawing/2014/main" id="{FF643325-DB87-EB2B-95E1-37E29281F1D5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8;p15">
              <a:extLst>
                <a:ext uri="{FF2B5EF4-FFF2-40B4-BE49-F238E27FC236}">
                  <a16:creationId xmlns:a16="http://schemas.microsoft.com/office/drawing/2014/main" id="{66D56D2C-6309-D20B-61C5-447622BE22B7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9;p15">
              <a:extLst>
                <a:ext uri="{FF2B5EF4-FFF2-40B4-BE49-F238E27FC236}">
                  <a16:creationId xmlns:a16="http://schemas.microsoft.com/office/drawing/2014/main" id="{6CC78577-8593-DD55-602E-829BA91B5C6C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0;p15">
              <a:extLst>
                <a:ext uri="{FF2B5EF4-FFF2-40B4-BE49-F238E27FC236}">
                  <a16:creationId xmlns:a16="http://schemas.microsoft.com/office/drawing/2014/main" id="{B7CC76F4-919E-EF19-C2E8-9A8F1239C487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1;p15">
              <a:extLst>
                <a:ext uri="{FF2B5EF4-FFF2-40B4-BE49-F238E27FC236}">
                  <a16:creationId xmlns:a16="http://schemas.microsoft.com/office/drawing/2014/main" id="{B598179C-5807-C184-5176-D515A7CFF345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2;p15">
              <a:extLst>
                <a:ext uri="{FF2B5EF4-FFF2-40B4-BE49-F238E27FC236}">
                  <a16:creationId xmlns:a16="http://schemas.microsoft.com/office/drawing/2014/main" id="{7FC5C094-9A93-B2FC-0BEF-E930B7B6607F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3;p15">
              <a:extLst>
                <a:ext uri="{FF2B5EF4-FFF2-40B4-BE49-F238E27FC236}">
                  <a16:creationId xmlns:a16="http://schemas.microsoft.com/office/drawing/2014/main" id="{21260CAE-279F-45BF-9104-83E8F2079D9D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84;p15">
              <a:extLst>
                <a:ext uri="{FF2B5EF4-FFF2-40B4-BE49-F238E27FC236}">
                  <a16:creationId xmlns:a16="http://schemas.microsoft.com/office/drawing/2014/main" id="{25927D47-7E09-2577-B92E-38EB195951DA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85;p15">
              <a:extLst>
                <a:ext uri="{FF2B5EF4-FFF2-40B4-BE49-F238E27FC236}">
                  <a16:creationId xmlns:a16="http://schemas.microsoft.com/office/drawing/2014/main" id="{8BE36824-BF04-4828-EB35-1ADA40D6C762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86;p15">
              <a:extLst>
                <a:ext uri="{FF2B5EF4-FFF2-40B4-BE49-F238E27FC236}">
                  <a16:creationId xmlns:a16="http://schemas.microsoft.com/office/drawing/2014/main" id="{A9304346-7CD4-1A99-D514-77FB8DA07B33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87;p15">
              <a:extLst>
                <a:ext uri="{FF2B5EF4-FFF2-40B4-BE49-F238E27FC236}">
                  <a16:creationId xmlns:a16="http://schemas.microsoft.com/office/drawing/2014/main" id="{B0C945B1-921D-556D-D29C-B84E3FCF521D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88;p15">
              <a:extLst>
                <a:ext uri="{FF2B5EF4-FFF2-40B4-BE49-F238E27FC236}">
                  <a16:creationId xmlns:a16="http://schemas.microsoft.com/office/drawing/2014/main" id="{37378BD5-207B-C3D0-97ED-7A6E23837761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9;p15">
              <a:extLst>
                <a:ext uri="{FF2B5EF4-FFF2-40B4-BE49-F238E27FC236}">
                  <a16:creationId xmlns:a16="http://schemas.microsoft.com/office/drawing/2014/main" id="{7D590CDB-2147-C61E-1804-16C2E951D4E7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0;p15">
              <a:extLst>
                <a:ext uri="{FF2B5EF4-FFF2-40B4-BE49-F238E27FC236}">
                  <a16:creationId xmlns:a16="http://schemas.microsoft.com/office/drawing/2014/main" id="{A15336B9-CEAB-7166-2C0B-1E64FC335F19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91;p15">
              <a:extLst>
                <a:ext uri="{FF2B5EF4-FFF2-40B4-BE49-F238E27FC236}">
                  <a16:creationId xmlns:a16="http://schemas.microsoft.com/office/drawing/2014/main" id="{577AB8B1-D23A-A790-C299-071070CFEDCB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92;p15">
              <a:extLst>
                <a:ext uri="{FF2B5EF4-FFF2-40B4-BE49-F238E27FC236}">
                  <a16:creationId xmlns:a16="http://schemas.microsoft.com/office/drawing/2014/main" id="{5785277C-CEE2-2F7F-C77C-AEBBBD8DBB09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93;p15">
              <a:extLst>
                <a:ext uri="{FF2B5EF4-FFF2-40B4-BE49-F238E27FC236}">
                  <a16:creationId xmlns:a16="http://schemas.microsoft.com/office/drawing/2014/main" id="{D1304E0A-5911-982E-6244-7A650B163A58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94;p15">
              <a:extLst>
                <a:ext uri="{FF2B5EF4-FFF2-40B4-BE49-F238E27FC236}">
                  <a16:creationId xmlns:a16="http://schemas.microsoft.com/office/drawing/2014/main" id="{1ADB857A-B686-961E-EC47-65856FF0CF2D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95;p15">
              <a:extLst>
                <a:ext uri="{FF2B5EF4-FFF2-40B4-BE49-F238E27FC236}">
                  <a16:creationId xmlns:a16="http://schemas.microsoft.com/office/drawing/2014/main" id="{F85197F4-C431-3B61-314C-0C8F0761B57C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96;p15">
              <a:extLst>
                <a:ext uri="{FF2B5EF4-FFF2-40B4-BE49-F238E27FC236}">
                  <a16:creationId xmlns:a16="http://schemas.microsoft.com/office/drawing/2014/main" id="{EAEDD084-9A7B-5B7A-49C0-2471CDA2E45D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97;p15">
              <a:extLst>
                <a:ext uri="{FF2B5EF4-FFF2-40B4-BE49-F238E27FC236}">
                  <a16:creationId xmlns:a16="http://schemas.microsoft.com/office/drawing/2014/main" id="{B18E8876-FC88-FDCD-5A15-B1FC4ABA240B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98;p15">
              <a:extLst>
                <a:ext uri="{FF2B5EF4-FFF2-40B4-BE49-F238E27FC236}">
                  <a16:creationId xmlns:a16="http://schemas.microsoft.com/office/drawing/2014/main" id="{9E02BF10-3990-56D8-CA00-B8ED73BCB383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99;p15">
              <a:extLst>
                <a:ext uri="{FF2B5EF4-FFF2-40B4-BE49-F238E27FC236}">
                  <a16:creationId xmlns:a16="http://schemas.microsoft.com/office/drawing/2014/main" id="{EA12CC48-4CA3-E399-042F-118643513970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0;p15">
              <a:extLst>
                <a:ext uri="{FF2B5EF4-FFF2-40B4-BE49-F238E27FC236}">
                  <a16:creationId xmlns:a16="http://schemas.microsoft.com/office/drawing/2014/main" id="{EB6ABADA-3BF5-E605-B1A4-CF52192469C2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1;p15">
              <a:extLst>
                <a:ext uri="{FF2B5EF4-FFF2-40B4-BE49-F238E27FC236}">
                  <a16:creationId xmlns:a16="http://schemas.microsoft.com/office/drawing/2014/main" id="{00E3DFBA-09EF-DB9D-1F09-8C5E9DDB043D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2;p15">
              <a:extLst>
                <a:ext uri="{FF2B5EF4-FFF2-40B4-BE49-F238E27FC236}">
                  <a16:creationId xmlns:a16="http://schemas.microsoft.com/office/drawing/2014/main" id="{014EEFA4-F891-6608-7C84-2816F9616740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3;p15">
              <a:extLst>
                <a:ext uri="{FF2B5EF4-FFF2-40B4-BE49-F238E27FC236}">
                  <a16:creationId xmlns:a16="http://schemas.microsoft.com/office/drawing/2014/main" id="{B4E83B23-FFC9-A798-12ED-83649F5A2A53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4;p15">
              <a:extLst>
                <a:ext uri="{FF2B5EF4-FFF2-40B4-BE49-F238E27FC236}">
                  <a16:creationId xmlns:a16="http://schemas.microsoft.com/office/drawing/2014/main" id="{0EC06A65-1F87-86A1-04A2-22277664CF1A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5;p15">
              <a:extLst>
                <a:ext uri="{FF2B5EF4-FFF2-40B4-BE49-F238E27FC236}">
                  <a16:creationId xmlns:a16="http://schemas.microsoft.com/office/drawing/2014/main" id="{4995C791-662A-644C-7E48-C5CE0C41C3BD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6;p15">
              <a:extLst>
                <a:ext uri="{FF2B5EF4-FFF2-40B4-BE49-F238E27FC236}">
                  <a16:creationId xmlns:a16="http://schemas.microsoft.com/office/drawing/2014/main" id="{6DCFF1B2-FEE3-F78F-0DB2-1342D872FB9B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07;p15">
              <a:extLst>
                <a:ext uri="{FF2B5EF4-FFF2-40B4-BE49-F238E27FC236}">
                  <a16:creationId xmlns:a16="http://schemas.microsoft.com/office/drawing/2014/main" id="{6EBF0520-A363-27FB-3CF0-51D86EC4BAA4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08;p15">
              <a:extLst>
                <a:ext uri="{FF2B5EF4-FFF2-40B4-BE49-F238E27FC236}">
                  <a16:creationId xmlns:a16="http://schemas.microsoft.com/office/drawing/2014/main" id="{431C5C34-CF06-7A4E-28C0-6EF5E25ADED9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09;p15">
              <a:extLst>
                <a:ext uri="{FF2B5EF4-FFF2-40B4-BE49-F238E27FC236}">
                  <a16:creationId xmlns:a16="http://schemas.microsoft.com/office/drawing/2014/main" id="{47143350-CA34-0658-B993-9E881EE01CB2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10;p15">
              <a:extLst>
                <a:ext uri="{FF2B5EF4-FFF2-40B4-BE49-F238E27FC236}">
                  <a16:creationId xmlns:a16="http://schemas.microsoft.com/office/drawing/2014/main" id="{10025DAC-6E5A-4F04-8C0D-0C61CA6D7740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11;p15">
              <a:extLst>
                <a:ext uri="{FF2B5EF4-FFF2-40B4-BE49-F238E27FC236}">
                  <a16:creationId xmlns:a16="http://schemas.microsoft.com/office/drawing/2014/main" id="{3B03EFF6-F901-8BAB-BF7F-E1EC5EAA2EF8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12;p15">
              <a:extLst>
                <a:ext uri="{FF2B5EF4-FFF2-40B4-BE49-F238E27FC236}">
                  <a16:creationId xmlns:a16="http://schemas.microsoft.com/office/drawing/2014/main" id="{FBDCBC00-547C-5635-2AA4-6EB3663BD5C0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13;p15">
              <a:extLst>
                <a:ext uri="{FF2B5EF4-FFF2-40B4-BE49-F238E27FC236}">
                  <a16:creationId xmlns:a16="http://schemas.microsoft.com/office/drawing/2014/main" id="{A6CBD1DD-F76E-3D5B-290D-6F53AF159F27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14;p15">
              <a:extLst>
                <a:ext uri="{FF2B5EF4-FFF2-40B4-BE49-F238E27FC236}">
                  <a16:creationId xmlns:a16="http://schemas.microsoft.com/office/drawing/2014/main" id="{A3FB048A-3F22-1C33-E9B2-CFCC6309E524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15;p15">
              <a:extLst>
                <a:ext uri="{FF2B5EF4-FFF2-40B4-BE49-F238E27FC236}">
                  <a16:creationId xmlns:a16="http://schemas.microsoft.com/office/drawing/2014/main" id="{9C4669B6-1BC1-53E2-E0F2-81736F10A564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16;p15">
              <a:extLst>
                <a:ext uri="{FF2B5EF4-FFF2-40B4-BE49-F238E27FC236}">
                  <a16:creationId xmlns:a16="http://schemas.microsoft.com/office/drawing/2014/main" id="{B19E9B8C-EED8-E7D3-CA9B-FE6E38E8C86C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17;p15">
              <a:extLst>
                <a:ext uri="{FF2B5EF4-FFF2-40B4-BE49-F238E27FC236}">
                  <a16:creationId xmlns:a16="http://schemas.microsoft.com/office/drawing/2014/main" id="{8AD6D008-2310-F97A-ADBB-4712FF11C7FE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18;p15">
              <a:extLst>
                <a:ext uri="{FF2B5EF4-FFF2-40B4-BE49-F238E27FC236}">
                  <a16:creationId xmlns:a16="http://schemas.microsoft.com/office/drawing/2014/main" id="{D306B9F2-B79A-15BA-C537-A4E3986A72A1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19;p15">
              <a:extLst>
                <a:ext uri="{FF2B5EF4-FFF2-40B4-BE49-F238E27FC236}">
                  <a16:creationId xmlns:a16="http://schemas.microsoft.com/office/drawing/2014/main" id="{F739F721-635D-B1F3-0F06-18749CA699DE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20;p15">
              <a:extLst>
                <a:ext uri="{FF2B5EF4-FFF2-40B4-BE49-F238E27FC236}">
                  <a16:creationId xmlns:a16="http://schemas.microsoft.com/office/drawing/2014/main" id="{483D9AC7-FEF8-2B5B-A222-AE2776FFCE24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21;p15">
              <a:extLst>
                <a:ext uri="{FF2B5EF4-FFF2-40B4-BE49-F238E27FC236}">
                  <a16:creationId xmlns:a16="http://schemas.microsoft.com/office/drawing/2014/main" id="{3A104A18-C1C4-9BE7-C675-CDB2BACF5288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22;p15">
              <a:extLst>
                <a:ext uri="{FF2B5EF4-FFF2-40B4-BE49-F238E27FC236}">
                  <a16:creationId xmlns:a16="http://schemas.microsoft.com/office/drawing/2014/main" id="{4718FBCC-3F27-20D8-1D42-13F120F5C78B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23;p15">
              <a:extLst>
                <a:ext uri="{FF2B5EF4-FFF2-40B4-BE49-F238E27FC236}">
                  <a16:creationId xmlns:a16="http://schemas.microsoft.com/office/drawing/2014/main" id="{7CDBEF87-7132-4A6C-414D-B9F649C8C433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24;p15">
              <a:extLst>
                <a:ext uri="{FF2B5EF4-FFF2-40B4-BE49-F238E27FC236}">
                  <a16:creationId xmlns:a16="http://schemas.microsoft.com/office/drawing/2014/main" id="{73E5FA77-B641-1060-9371-517C7FE4B37F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25;p15">
              <a:extLst>
                <a:ext uri="{FF2B5EF4-FFF2-40B4-BE49-F238E27FC236}">
                  <a16:creationId xmlns:a16="http://schemas.microsoft.com/office/drawing/2014/main" id="{34DC3DE1-6E3F-041E-7BF5-BC50A0FC4BBE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26;p15">
              <a:extLst>
                <a:ext uri="{FF2B5EF4-FFF2-40B4-BE49-F238E27FC236}">
                  <a16:creationId xmlns:a16="http://schemas.microsoft.com/office/drawing/2014/main" id="{5B22E52D-F198-BFBB-6DBD-DDD21B660480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27;p15">
              <a:extLst>
                <a:ext uri="{FF2B5EF4-FFF2-40B4-BE49-F238E27FC236}">
                  <a16:creationId xmlns:a16="http://schemas.microsoft.com/office/drawing/2014/main" id="{71264E02-1216-4C7C-CACA-2FD2FBBC0574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28;p15">
              <a:extLst>
                <a:ext uri="{FF2B5EF4-FFF2-40B4-BE49-F238E27FC236}">
                  <a16:creationId xmlns:a16="http://schemas.microsoft.com/office/drawing/2014/main" id="{0F341FA6-6DDD-E73A-18EF-FECEF827E16F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29;p15">
              <a:extLst>
                <a:ext uri="{FF2B5EF4-FFF2-40B4-BE49-F238E27FC236}">
                  <a16:creationId xmlns:a16="http://schemas.microsoft.com/office/drawing/2014/main" id="{219CE713-4208-C991-2858-64DD4694358B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30;p15">
              <a:extLst>
                <a:ext uri="{FF2B5EF4-FFF2-40B4-BE49-F238E27FC236}">
                  <a16:creationId xmlns:a16="http://schemas.microsoft.com/office/drawing/2014/main" id="{571DA158-4AF9-2AEF-01C5-4537884A15C6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31;p15">
              <a:extLst>
                <a:ext uri="{FF2B5EF4-FFF2-40B4-BE49-F238E27FC236}">
                  <a16:creationId xmlns:a16="http://schemas.microsoft.com/office/drawing/2014/main" id="{0E458814-6F16-6110-D2AE-DDBF29F028E0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32;p15">
              <a:extLst>
                <a:ext uri="{FF2B5EF4-FFF2-40B4-BE49-F238E27FC236}">
                  <a16:creationId xmlns:a16="http://schemas.microsoft.com/office/drawing/2014/main" id="{8E7355C0-0F60-0C25-05BE-89B3A2032576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33;p15">
              <a:extLst>
                <a:ext uri="{FF2B5EF4-FFF2-40B4-BE49-F238E27FC236}">
                  <a16:creationId xmlns:a16="http://schemas.microsoft.com/office/drawing/2014/main" id="{AAC60799-5187-E5AD-36DA-7E4196760A57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34;p15">
              <a:extLst>
                <a:ext uri="{FF2B5EF4-FFF2-40B4-BE49-F238E27FC236}">
                  <a16:creationId xmlns:a16="http://schemas.microsoft.com/office/drawing/2014/main" id="{BB359381-C423-9FD6-A8F9-940E7D8F14C8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35;p15">
              <a:extLst>
                <a:ext uri="{FF2B5EF4-FFF2-40B4-BE49-F238E27FC236}">
                  <a16:creationId xmlns:a16="http://schemas.microsoft.com/office/drawing/2014/main" id="{7B9D1D13-0928-DD8E-9041-4EFCCE824918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36;p15">
              <a:extLst>
                <a:ext uri="{FF2B5EF4-FFF2-40B4-BE49-F238E27FC236}">
                  <a16:creationId xmlns:a16="http://schemas.microsoft.com/office/drawing/2014/main" id="{CB69E0A3-5C29-8738-36B7-044D219EDA9C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37;p15">
              <a:extLst>
                <a:ext uri="{FF2B5EF4-FFF2-40B4-BE49-F238E27FC236}">
                  <a16:creationId xmlns:a16="http://schemas.microsoft.com/office/drawing/2014/main" id="{D5C516F6-2F34-2CE1-1ABA-9DBEEAAF8645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38;p15">
              <a:extLst>
                <a:ext uri="{FF2B5EF4-FFF2-40B4-BE49-F238E27FC236}">
                  <a16:creationId xmlns:a16="http://schemas.microsoft.com/office/drawing/2014/main" id="{EEA57781-8C19-71FC-B803-ACE48F9D2D9D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39;p15">
              <a:extLst>
                <a:ext uri="{FF2B5EF4-FFF2-40B4-BE49-F238E27FC236}">
                  <a16:creationId xmlns:a16="http://schemas.microsoft.com/office/drawing/2014/main" id="{48A7450E-9A7C-FA5F-33FF-C6FC3F403D56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40;p15">
              <a:extLst>
                <a:ext uri="{FF2B5EF4-FFF2-40B4-BE49-F238E27FC236}">
                  <a16:creationId xmlns:a16="http://schemas.microsoft.com/office/drawing/2014/main" id="{5E9872BF-CCFE-DC1F-9DC7-034A94228F0D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41;p15">
              <a:extLst>
                <a:ext uri="{FF2B5EF4-FFF2-40B4-BE49-F238E27FC236}">
                  <a16:creationId xmlns:a16="http://schemas.microsoft.com/office/drawing/2014/main" id="{AEF44782-2990-AA29-FC5E-4FFA0CA0B8CF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442;p15">
              <a:extLst>
                <a:ext uri="{FF2B5EF4-FFF2-40B4-BE49-F238E27FC236}">
                  <a16:creationId xmlns:a16="http://schemas.microsoft.com/office/drawing/2014/main" id="{D4F74122-610C-33D5-3C9B-1EBA74809B5B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1044" tIns="81044" rIns="81044" bIns="81044" anchor="ctr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59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242" y="804069"/>
            <a:ext cx="15005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210" dirty="0"/>
              <a:t>GitHub</a:t>
            </a:r>
            <a:endParaRPr spc="-5" dirty="0"/>
          </a:p>
        </p:txBody>
      </p:sp>
      <p:sp>
        <p:nvSpPr>
          <p:cNvPr id="6" name="Google Shape;357;p15">
            <a:extLst>
              <a:ext uri="{FF2B5EF4-FFF2-40B4-BE49-F238E27FC236}">
                <a16:creationId xmlns:a16="http://schemas.microsoft.com/office/drawing/2014/main" id="{ED645B3C-EDE1-5C0C-3969-7E5069AC0103}"/>
              </a:ext>
            </a:extLst>
          </p:cNvPr>
          <p:cNvSpPr txBox="1"/>
          <p:nvPr/>
        </p:nvSpPr>
        <p:spPr>
          <a:xfrm>
            <a:off x="221326" y="2189981"/>
            <a:ext cx="5319399" cy="44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58" rIns="0" bIns="0" anchor="t" anchorCtr="0">
            <a:spAutoFit/>
          </a:bodyPr>
          <a:lstStyle/>
          <a:p>
            <a:pPr algn="just">
              <a:buClr>
                <a:schemeClr val="dk1"/>
              </a:buClr>
              <a:buSzPts val="1100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 un repositorio en GitHub llamado </a:t>
            </a:r>
            <a:r>
              <a:rPr lang="es-MX" sz="2400" b="1" dirty="0">
                <a:solidFill>
                  <a:srgbClr val="22D3C6"/>
                </a:solidFill>
                <a:latin typeface="Calibri"/>
                <a:ea typeface="Calibri"/>
                <a:cs typeface="Calibri"/>
                <a:sym typeface="Calibri"/>
              </a:rPr>
              <a:t>curso Machine </a:t>
            </a:r>
            <a:r>
              <a:rPr lang="es-MX" sz="2400" b="1" dirty="0" err="1">
                <a:solidFill>
                  <a:srgbClr val="22D3C6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MX" sz="2400" dirty="0">
                <a:solidFill>
                  <a:srgbClr val="CD25B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sube todos los ejercicios resueltos separados por carpetas con un nombre descriptivo del ejercicio.</a:t>
            </a:r>
            <a:endParaRPr sz="1600" dirty="0"/>
          </a:p>
          <a:p>
            <a:pPr algn="just">
              <a:buClr>
                <a:schemeClr val="dk1"/>
              </a:buClr>
              <a:buSzPts val="11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buClr>
                <a:schemeClr val="dk1"/>
              </a:buClr>
              <a:buSzPts val="1100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Además, crea un archivo </a:t>
            </a:r>
            <a:r>
              <a:rPr lang="es-MX" sz="2400" b="1" dirty="0">
                <a:solidFill>
                  <a:srgbClr val="22D3C6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r>
              <a:rPr lang="es-MX" sz="2400" dirty="0">
                <a:solidFill>
                  <a:srgbClr val="22D3C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 deberás escribir:</a:t>
            </a:r>
            <a:endParaRPr sz="1600" dirty="0"/>
          </a:p>
          <a:p>
            <a:pPr algn="just">
              <a:buClr>
                <a:schemeClr val="dk1"/>
              </a:buClr>
              <a:buSzPts val="11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6566" indent="-303981" algn="just">
              <a:buClr>
                <a:srgbClr val="CD25B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utilizado.</a:t>
            </a:r>
            <a:endParaRPr sz="1600" dirty="0"/>
          </a:p>
          <a:p>
            <a:pPr marL="416566" indent="-303981" algn="just">
              <a:buClr>
                <a:srgbClr val="CD25B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 de ejercicios con una descripción acotada.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558771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0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66" name="Google Shape;366;p10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 extrusionOk="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7" name="Google Shape;36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10"/>
          <p:cNvSpPr txBox="1"/>
          <p:nvPr/>
        </p:nvSpPr>
        <p:spPr>
          <a:xfrm>
            <a:off x="4689929" y="3205789"/>
            <a:ext cx="29727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1376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u="sng">
                <a:solidFill>
                  <a:srgbClr val="607D8B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luis@lubay.es</a:t>
            </a:r>
            <a:endParaRPr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1850" y="1501150"/>
            <a:ext cx="687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Índice.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1850" y="2299825"/>
            <a:ext cx="73248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s-ES" sz="2000" dirty="0"/>
              <a:t>Visualización de datos</a:t>
            </a:r>
            <a:br>
              <a:rPr lang="es-ES" sz="2000" dirty="0"/>
            </a:br>
            <a:endParaRPr sz="20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s-ES" sz="2000" dirty="0"/>
              <a:t>Paquetes para la visualización de datos</a:t>
            </a:r>
            <a:br>
              <a:rPr lang="es-ES" sz="2000" dirty="0"/>
            </a:br>
            <a:r>
              <a:rPr lang="es-ES" sz="2000" dirty="0"/>
              <a:t>	</a:t>
            </a:r>
            <a:r>
              <a:rPr lang="es-ES" dirty="0"/>
              <a:t>2.1 </a:t>
            </a:r>
            <a:r>
              <a:rPr lang="es-ES" dirty="0" err="1"/>
              <a:t>Matplot</a:t>
            </a:r>
            <a:r>
              <a:rPr lang="es-ES" dirty="0"/>
              <a:t> </a:t>
            </a:r>
            <a:r>
              <a:rPr lang="es-ES" dirty="0" err="1"/>
              <a:t>Lib</a:t>
            </a:r>
            <a:br>
              <a:rPr lang="es-ES" dirty="0"/>
            </a:br>
            <a:r>
              <a:rPr lang="es-ES" dirty="0"/>
              <a:t>	2.2 </a:t>
            </a:r>
            <a:r>
              <a:rPr lang="es-ES" dirty="0" err="1"/>
              <a:t>Seaborn</a:t>
            </a:r>
            <a:br>
              <a:rPr lang="es-ES" dirty="0"/>
            </a:br>
            <a:r>
              <a:rPr lang="es-ES" dirty="0"/>
              <a:t>	2.3 </a:t>
            </a:r>
            <a:r>
              <a:rPr lang="es-ES" dirty="0" err="1"/>
              <a:t>Plotly</a:t>
            </a:r>
            <a:endParaRPr dirty="0"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2.4 </a:t>
            </a:r>
            <a:r>
              <a:rPr lang="es-E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Folium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s-ES" sz="2000" dirty="0"/>
              <a:t>Tipos de gráficas</a:t>
            </a:r>
            <a:br>
              <a:rPr lang="es-ES" sz="2000" dirty="0"/>
            </a:br>
            <a:r>
              <a:rPr lang="es-ES" sz="2000" dirty="0"/>
              <a:t>	</a:t>
            </a:r>
            <a:r>
              <a:rPr lang="es-ES" dirty="0"/>
              <a:t>3.1 Gráfico de barras</a:t>
            </a:r>
            <a:br>
              <a:rPr lang="es-ES" dirty="0"/>
            </a:br>
            <a:r>
              <a:rPr lang="es-ES" dirty="0"/>
              <a:t>	3.2 Gráfico de líneas</a:t>
            </a:r>
            <a:br>
              <a:rPr lang="es-ES" dirty="0"/>
            </a:br>
            <a:r>
              <a:rPr lang="es-ES" dirty="0"/>
              <a:t>	3.3 Gráfico circular</a:t>
            </a:r>
            <a:endParaRPr dirty="0"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3.4 Gráfico de puntos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922921" y="2871050"/>
            <a:ext cx="93348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¿Qué es la visualización de datos?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body" idx="2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endParaRPr/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6600"/>
              <a:buFont typeface="Arial"/>
              <a:buNone/>
            </a:pPr>
            <a:r>
              <a:rPr lang="es-ES"/>
              <a:t>¿Qué es la visualización de datos?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38" y="1414025"/>
            <a:ext cx="7501824" cy="46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908050" y="6305999"/>
            <a:ext cx="8763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s-ES">
                <a:solidFill>
                  <a:schemeClr val="dk1"/>
                </a:solidFill>
              </a:rPr>
              <a:t>Si abrimos un .csv podemos ver los datos, pero ¿Los estamos visualizando?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9c55b90c3_0_60"/>
          <p:cNvSpPr txBox="1">
            <a:spLocks noGrp="1"/>
          </p:cNvSpPr>
          <p:nvPr>
            <p:ph type="body" idx="2"/>
          </p:nvPr>
        </p:nvSpPr>
        <p:spPr>
          <a:xfrm>
            <a:off x="5319900" y="1695875"/>
            <a:ext cx="4743000" cy="4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1800"/>
              <a:buFont typeface="Arial"/>
              <a:buNone/>
            </a:pPr>
            <a:r>
              <a:rPr lang="es-ES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visualización de datos es el proceso de utilizar elementos visuales para representar datos. </a:t>
            </a:r>
            <a:endParaRPr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/>
              <a:t>Este proceso facilita el análisis de los datos y nos permite extraer conclusiones.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/>
              <a:t>Debe ajustarse al formato del dato y al objetivo, ya que hay numerosos tipos de gráficos, mapas, esquemas, etc.</a:t>
            </a:r>
            <a:endParaRPr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endParaRPr/>
          </a:p>
          <a:p>
            <a:pPr marL="11112" lvl="0" indent="1588" algn="l" rtl="0"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</a:pPr>
            <a:r>
              <a:rPr lang="es-ES"/>
              <a:t>Es una forma efectiva de comunicación.</a:t>
            </a:r>
            <a:endParaRPr/>
          </a:p>
        </p:txBody>
      </p:sp>
      <p:sp>
        <p:nvSpPr>
          <p:cNvPr id="127" name="Google Shape;127;g179c55b90c3_0_60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s-ES"/>
              <a:t>¿Qué es la visualización de datos?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79c55b90c3_0_6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79c55b90c3_0_6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179c55b90c3_0_6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31" name="Google Shape;131;g179c55b90c3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1506294"/>
            <a:ext cx="3816320" cy="21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79c55b90c3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25" y="4093474"/>
            <a:ext cx="4742975" cy="224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/>
          <p:nvPr/>
        </p:nvSpPr>
        <p:spPr>
          <a:xfrm>
            <a:off x="-37" y="1506275"/>
            <a:ext cx="4154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784651" y="2171065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/>
              <a:t>NO son paquetes destinados a la visualización pero sí necesarios para llevarla a cabo correctamente.</a:t>
            </a:r>
            <a:endParaRPr/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2"/>
          </p:nvPr>
        </p:nvSpPr>
        <p:spPr>
          <a:xfrm>
            <a:off x="898263" y="1506275"/>
            <a:ext cx="3912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Pandas &amp; numpy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3"/>
          </p:nvPr>
        </p:nvSpPr>
        <p:spPr>
          <a:xfrm>
            <a:off x="5648500" y="2014655"/>
            <a:ext cx="40386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La librería más popular para la visualización de datos. </a:t>
            </a: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  <a:p>
            <a:pPr marL="11112" lvl="0" indent="15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Destaca a la hora de realizar gráficos estáticos y sencillos. También es posible realizar gráficos animados, interactivos y en varias dimensiones pero no es considerada la mejor opción.</a:t>
            </a: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La sintaxis está basada en MATLAB.</a:t>
            </a: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 </a:t>
            </a:r>
            <a:endParaRPr dirty="0"/>
          </a:p>
          <a:p>
            <a:pPr marL="11113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5"/>
          </p:nvPr>
        </p:nvSpPr>
        <p:spPr>
          <a:xfrm>
            <a:off x="784650" y="4751557"/>
            <a:ext cx="4038600" cy="21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Es un paquete escrito encima de </a:t>
            </a:r>
            <a:r>
              <a:rPr lang="es-ES" dirty="0" err="1"/>
              <a:t>Matpotlib</a:t>
            </a:r>
            <a:r>
              <a:rPr lang="es-ES" dirty="0"/>
              <a:t>.</a:t>
            </a:r>
            <a:endParaRPr dirty="0"/>
          </a:p>
          <a:p>
            <a:pPr marL="11112" lvl="0" indent="15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Añade facilidades a la hora de realizar ciertas visualizaciones y los gráficos son considerados más estéticos. </a:t>
            </a: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La sintaxis también es considerada más natural.</a:t>
            </a: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  <a:p>
            <a:pPr marL="11112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7"/>
          </p:nvPr>
        </p:nvSpPr>
        <p:spPr>
          <a:xfrm>
            <a:off x="5648500" y="4919052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lvl="0" indent="15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dirty="0"/>
              <a:t>Es una herramienta de visualización y análisis de datos. Permite la creación de gráficos complejos y variados. Es bastante nueva con nuevas formas de ver los datos pero a su vez es más costosa computacionalmente.</a:t>
            </a:r>
            <a:endParaRPr dirty="0"/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755650" y="72335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Paquetes para la visualización de datos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>
          <a:xfrm>
            <a:off x="679450" y="801868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5065920" y="7912663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5346891" y="10116906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1098550" y="1155426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3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6498613" y="1506275"/>
            <a:ext cx="43092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2"/>
          </p:nvPr>
        </p:nvSpPr>
        <p:spPr>
          <a:xfrm>
            <a:off x="5678413" y="1506275"/>
            <a:ext cx="43092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Matplotlib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-87" y="4303350"/>
            <a:ext cx="4154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2"/>
          </p:nvPr>
        </p:nvSpPr>
        <p:spPr>
          <a:xfrm>
            <a:off x="898263" y="4303350"/>
            <a:ext cx="3912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Seaborn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498563" y="4303350"/>
            <a:ext cx="43092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2"/>
          </p:nvPr>
        </p:nvSpPr>
        <p:spPr>
          <a:xfrm>
            <a:off x="5678363" y="4303350"/>
            <a:ext cx="43092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Plotly</a:t>
            </a:r>
            <a:endParaRPr>
              <a:solidFill>
                <a:srgbClr val="22D3C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9c55b90c3_0_79"/>
          <p:cNvSpPr/>
          <p:nvPr/>
        </p:nvSpPr>
        <p:spPr>
          <a:xfrm>
            <a:off x="-37" y="2296000"/>
            <a:ext cx="4154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79c55b90c3_0_79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79c55b90c3_0_79"/>
          <p:cNvSpPr txBox="1">
            <a:spLocks noGrp="1"/>
          </p:cNvSpPr>
          <p:nvPr>
            <p:ph type="body" idx="2"/>
          </p:nvPr>
        </p:nvSpPr>
        <p:spPr>
          <a:xfrm>
            <a:off x="898263" y="2296000"/>
            <a:ext cx="3912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Pandas &amp; numpy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63" name="Google Shape;163;g179c55b90c3_0_79"/>
          <p:cNvSpPr txBox="1">
            <a:spLocks noGrp="1"/>
          </p:cNvSpPr>
          <p:nvPr>
            <p:ph type="title"/>
          </p:nvPr>
        </p:nvSpPr>
        <p:spPr>
          <a:xfrm>
            <a:off x="755650" y="72335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Paquetes para la visualización de datos</a:t>
            </a:r>
            <a:endParaRPr/>
          </a:p>
        </p:txBody>
      </p:sp>
      <p:sp>
        <p:nvSpPr>
          <p:cNvPr id="164" name="Google Shape;164;g179c55b90c3_0_79"/>
          <p:cNvSpPr txBox="1"/>
          <p:nvPr/>
        </p:nvSpPr>
        <p:spPr>
          <a:xfrm>
            <a:off x="679450" y="801868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Concepto: ponemos foco sobre las nuevas habilidades tecnológicas que desarrollarán en los cursos. De esta forma se creará una denominación con forma imperativa y un call to action.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Hackea tu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 competencias y conocimientos digitales para construir tu propio futuro 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Campaña creativa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 pensado en el lenguaje de los más jóvenes, en sus intereses, en atraer su atención de un primer vistazo para que reparen en los mensajes y lean más atentamente lo que se les ofrece con esta campaña de comunicación. Para eso se ha creado una campaña creativa que será el eje de 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79c55b90c3_0_79"/>
          <p:cNvSpPr txBox="1"/>
          <p:nvPr/>
        </p:nvSpPr>
        <p:spPr>
          <a:xfrm>
            <a:off x="5065920" y="7912663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marca con personalidad propia, joven y rebelde con la que pondremos el foco en las habilidades tecnológicas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79c55b90c3_0_79"/>
          <p:cNvSpPr txBox="1"/>
          <p:nvPr/>
        </p:nvSpPr>
        <p:spPr>
          <a:xfrm>
            <a:off x="5346891" y="10116906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Creamos una marca que remite al mismo concepto creativo junto con una comunicación que nos servirá de call to action y que transmitirá su principal beneficio: la puesta al día en habilidades digitales que los jóvenes  desarrollarán en estos cursos.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emos pensado en el lenguaje de los más jóvenes y también en el relacionado con la formación que se van a impartir, creando una comunicación que nos sirva de call to action.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79c55b90c3_0_79"/>
          <p:cNvSpPr txBox="1"/>
          <p:nvPr/>
        </p:nvSpPr>
        <p:spPr>
          <a:xfrm>
            <a:off x="1098550" y="11554260"/>
            <a:ext cx="40386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 punto de partida es crear una comunicación con un tono de voz joven, dinámico, rebelde con la que pondremos el foco en las habilidades tecnológicas que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idea creativa propuesta para principal campaña de comunicación: formarse en digital es una manera de </a:t>
            </a:r>
            <a:r>
              <a:rPr lang="es-ES" sz="14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romper con lo establecido </a:t>
            </a: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creando así tus propias reglas, tu propio código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Usamos un lenguaje tecnológico, juvenil y rebelde que apele al sentimiento de poder sobre el individuo).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formarse en digital es una manera de progresar en tu perfil profesional y tu empleabilidad, como si “</a:t>
            </a:r>
            <a:r>
              <a:rPr lang="es-ES" sz="1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descargases</a:t>
            </a:r>
            <a:r>
              <a:rPr lang="es-ES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(inmediatez, facilidad) una versión mejorada de ti:</a:t>
            </a:r>
            <a:endParaRPr/>
          </a:p>
          <a:p>
            <a:pPr marL="11112" marR="0" lvl="0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79c55b90c3_0_79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ES"/>
              <a:t>Data Science &amp; Machine Learning</a:t>
            </a:r>
            <a:endParaRPr/>
          </a:p>
        </p:txBody>
      </p:sp>
      <p:sp>
        <p:nvSpPr>
          <p:cNvPr id="169" name="Google Shape;169;g179c55b90c3_0_79"/>
          <p:cNvSpPr/>
          <p:nvPr/>
        </p:nvSpPr>
        <p:spPr>
          <a:xfrm>
            <a:off x="6498613" y="1506275"/>
            <a:ext cx="43092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79c55b90c3_0_79"/>
          <p:cNvSpPr txBox="1">
            <a:spLocks noGrp="1"/>
          </p:cNvSpPr>
          <p:nvPr>
            <p:ph type="body" idx="2"/>
          </p:nvPr>
        </p:nvSpPr>
        <p:spPr>
          <a:xfrm>
            <a:off x="5678413" y="1506275"/>
            <a:ext cx="43092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Matplotlib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71" name="Google Shape;171;g179c55b90c3_0_79"/>
          <p:cNvSpPr/>
          <p:nvPr/>
        </p:nvSpPr>
        <p:spPr>
          <a:xfrm>
            <a:off x="-37" y="4559300"/>
            <a:ext cx="41547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79c55b90c3_0_79"/>
          <p:cNvSpPr txBox="1">
            <a:spLocks noGrp="1"/>
          </p:cNvSpPr>
          <p:nvPr>
            <p:ph type="body" idx="2"/>
          </p:nvPr>
        </p:nvSpPr>
        <p:spPr>
          <a:xfrm>
            <a:off x="898313" y="4559300"/>
            <a:ext cx="3912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Seaborn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73" name="Google Shape;173;g179c55b90c3_0_79"/>
          <p:cNvSpPr/>
          <p:nvPr/>
        </p:nvSpPr>
        <p:spPr>
          <a:xfrm>
            <a:off x="6498563" y="3391350"/>
            <a:ext cx="43092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79c55b90c3_0_79"/>
          <p:cNvSpPr txBox="1">
            <a:spLocks noGrp="1"/>
          </p:cNvSpPr>
          <p:nvPr>
            <p:ph type="body" idx="2"/>
          </p:nvPr>
        </p:nvSpPr>
        <p:spPr>
          <a:xfrm>
            <a:off x="5678363" y="3391350"/>
            <a:ext cx="43092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Plotly</a:t>
            </a:r>
            <a:endParaRPr>
              <a:solidFill>
                <a:srgbClr val="22D3C6"/>
              </a:solidFill>
            </a:endParaRPr>
          </a:p>
        </p:txBody>
      </p:sp>
      <p:sp>
        <p:nvSpPr>
          <p:cNvPr id="175" name="Google Shape;175;g179c55b90c3_0_79"/>
          <p:cNvSpPr/>
          <p:nvPr/>
        </p:nvSpPr>
        <p:spPr>
          <a:xfrm>
            <a:off x="6498563" y="5383225"/>
            <a:ext cx="43092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79c55b90c3_0_79"/>
          <p:cNvSpPr txBox="1">
            <a:spLocks noGrp="1"/>
          </p:cNvSpPr>
          <p:nvPr>
            <p:ph type="body" idx="2"/>
          </p:nvPr>
        </p:nvSpPr>
        <p:spPr>
          <a:xfrm>
            <a:off x="5678363" y="5383225"/>
            <a:ext cx="43092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r>
              <a:rPr lang="es-ES">
                <a:solidFill>
                  <a:srgbClr val="22D3C6"/>
                </a:solidFill>
              </a:rPr>
              <a:t>Folium</a:t>
            </a:r>
            <a:endParaRPr>
              <a:solidFill>
                <a:srgbClr val="22D3C6"/>
              </a:solidFill>
            </a:endParaRPr>
          </a:p>
          <a:p>
            <a:pPr marL="11112" lvl="0" indent="15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</a:pPr>
            <a:endParaRPr>
              <a:solidFill>
                <a:srgbClr val="22D3C6"/>
              </a:solidFill>
            </a:endParaRPr>
          </a:p>
        </p:txBody>
      </p:sp>
      <p:pic>
        <p:nvPicPr>
          <p:cNvPr id="177" name="Google Shape;177;g179c55b90c3_0_79" descr="page10image772510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350" y="5383213"/>
            <a:ext cx="1005950" cy="10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79c55b90c3_0_79" descr="page10image772511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943" y="3090088"/>
            <a:ext cx="860650" cy="85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79c55b90c3_0_79" descr="page10image7725119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420" y="2295997"/>
            <a:ext cx="860651" cy="8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79c55b90c3_0_79" descr="page10image7725124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550" y="3040070"/>
            <a:ext cx="668025" cy="9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79c55b90c3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499" y="3572588"/>
            <a:ext cx="2801160" cy="21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79c55b90c3_0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500" y="6133797"/>
            <a:ext cx="2938941" cy="10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3617</Words>
  <Application>Microsoft Office PowerPoint</Application>
  <PresentationFormat>Personalizado</PresentationFormat>
  <Paragraphs>296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Verdana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Índice.</vt:lpstr>
      <vt:lpstr>Presentación de PowerPoint</vt:lpstr>
      <vt:lpstr>¿Qué es la visualización de datos? </vt:lpstr>
      <vt:lpstr>¿Qué es la visualización de datos? </vt:lpstr>
      <vt:lpstr>Paquetes para la visualización de datos</vt:lpstr>
      <vt:lpstr>Paquetes para la visualización de datos</vt:lpstr>
      <vt:lpstr>Paquetes para la visualización de datos </vt:lpstr>
      <vt:lpstr>Paquetes para la visualización de datos </vt:lpstr>
      <vt:lpstr>Paquetes para la visualización de datos </vt:lpstr>
      <vt:lpstr>Paquetes para la visualización de datos </vt:lpstr>
      <vt:lpstr>Un universo infinito.</vt:lpstr>
      <vt:lpstr>Presentación de PowerPoint</vt:lpstr>
      <vt:lpstr>Tipos de gráficos. </vt:lpstr>
      <vt:lpstr>Tipos de gráficos. </vt:lpstr>
      <vt:lpstr>Tipos de gráficos. </vt:lpstr>
      <vt:lpstr>Tipos de gráficos. </vt:lpstr>
      <vt:lpstr>Tipos de gráficos. </vt:lpstr>
      <vt:lpstr>Tipos de gráficos. </vt:lpstr>
      <vt:lpstr>Tipos de gráficos. </vt:lpstr>
      <vt:lpstr>GitHub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Sastre Roca Luis</cp:lastModifiedBy>
  <cp:revision>3</cp:revision>
  <dcterms:created xsi:type="dcterms:W3CDTF">2021-05-28T10:18:10Z</dcterms:created>
  <dcterms:modified xsi:type="dcterms:W3CDTF">2022-11-06T15:41:53Z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